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52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D5E7-B28A-4285-9063-870A99666C89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F898-94D3-48D7-ADF4-EA8860AD1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22BA-3BC7-456B-ADC5-BB96E21AF4F7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17EFC-0EBE-4D5E-9493-83E5881C75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86AA-A9E9-4693-8393-D593141EC346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2DA80-79C2-4B58-9E94-FA2115107E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420C-2DF1-48B7-83E8-6CC6D63D38EB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1B04-B559-4571-92B5-5C4CB960B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B446-AB11-48EE-AE50-E4208E3F9FD1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7A6D-DBB7-438C-8793-BA13E31B1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AD8C-D9F8-4865-AD56-6A27F7081D0D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71EA9-AEE5-4008-97E7-3792C181F3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559A-D919-4971-93E3-D7E3CBC0A609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35DA0-7C31-4DBE-9AAA-3975F023E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AB6B-33E5-4D93-BE76-9705BF6B4FDC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DB0F-59BE-4786-AA55-D041D824F5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7263-2E9E-439F-B16B-9D9267670922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ECC4-700E-4C77-8548-3E9A092F1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0BA36-05B6-49DB-BAB5-4502D838716D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3125-C863-4EF5-B49B-A67A5F1D2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C3EA9-62B6-4AA5-991D-8C6778B14563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1223-A30A-4DFB-B3EB-E3B551AAF7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777CC3-36DD-4C41-A414-28528F6C2D87}" type="datetimeFigureOut">
              <a:rPr lang="en-US"/>
              <a:pPr>
                <a:defRPr/>
              </a:pPr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DB8263-D04B-4F8D-A394-064A8C600C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12" Type="http://schemas.openxmlformats.org/officeDocument/2006/relationships/image" Target="../media/image13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wmf"/><Relationship Id="rId7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5" Type="http://schemas.openxmlformats.org/officeDocument/2006/relationships/image" Target="../media/image8.wmf"/><Relationship Id="rId4" Type="http://schemas.openxmlformats.org/officeDocument/2006/relationships/image" Target="../media/image18.wmf"/><Relationship Id="rId9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9.wmf"/><Relationship Id="rId3" Type="http://schemas.openxmlformats.org/officeDocument/2006/relationships/image" Target="../media/image26.wmf"/><Relationship Id="rId7" Type="http://schemas.openxmlformats.org/officeDocument/2006/relationships/image" Target="../media/image30.jpeg"/><Relationship Id="rId12" Type="http://schemas.openxmlformats.org/officeDocument/2006/relationships/image" Target="../media/image34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11" Type="http://schemas.openxmlformats.org/officeDocument/2006/relationships/image" Target="../media/image12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6.wmf"/><Relationship Id="rId7" Type="http://schemas.openxmlformats.org/officeDocument/2006/relationships/image" Target="../media/image39.wm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wmf"/><Relationship Id="rId5" Type="http://schemas.openxmlformats.org/officeDocument/2006/relationships/image" Target="../media/image37.gi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Fflur\Pictures\Microsoft Clip Organizer\j014932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906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0" y="1214438"/>
            <a:ext cx="6858000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43050" y="285720"/>
            <a:ext cx="490647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Y </a:t>
            </a:r>
            <a:r>
              <a:rPr lang="en-US" sz="36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Tywydd</a:t>
            </a:r>
            <a:r>
              <a:rPr lang="en-US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/ The Weather</a:t>
            </a:r>
            <a:endParaRPr lang="en-US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0" y="1428750"/>
            <a:ext cx="6858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y-GB" b="1" i="1">
                <a:latin typeface="Calibri" pitchFamily="34" charset="0"/>
              </a:rPr>
              <a:t>gan Fflur Roberts</a:t>
            </a:r>
          </a:p>
          <a:p>
            <a:endParaRPr lang="en-GB" b="1" i="1">
              <a:latin typeface="Calibri" pitchFamily="34" charset="0"/>
            </a:endParaRPr>
          </a:p>
          <a:p>
            <a:endParaRPr lang="en-GB" b="1" i="1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Aims of the </a:t>
            </a:r>
            <a:r>
              <a:rPr lang="en-GB" i="1">
                <a:latin typeface="Calibri" pitchFamily="34" charset="0"/>
              </a:rPr>
              <a:t>wers:</a:t>
            </a:r>
          </a:p>
          <a:p>
            <a:endParaRPr lang="en-GB" i="1">
              <a:latin typeface="Calibri" pitchFamily="34" charset="0"/>
            </a:endParaRPr>
          </a:p>
          <a:p>
            <a:r>
              <a:rPr lang="en-GB" i="1">
                <a:latin typeface="Calibri" pitchFamily="34" charset="0"/>
              </a:rPr>
              <a:t>1.</a:t>
            </a:r>
          </a:p>
          <a:p>
            <a:endParaRPr lang="en-GB" i="1">
              <a:latin typeface="Calibri" pitchFamily="34" charset="0"/>
            </a:endParaRPr>
          </a:p>
          <a:p>
            <a:r>
              <a:rPr lang="en-GB" i="1">
                <a:latin typeface="Calibri" pitchFamily="34" charset="0"/>
              </a:rPr>
              <a:t>2.</a:t>
            </a:r>
          </a:p>
          <a:p>
            <a:endParaRPr lang="en-GB" i="1">
              <a:latin typeface="Calibri" pitchFamily="34" charset="0"/>
            </a:endParaRPr>
          </a:p>
          <a:p>
            <a:endParaRPr lang="en-GB">
              <a:latin typeface="Calibri" pitchFamily="34" charset="0"/>
            </a:endParaRPr>
          </a:p>
        </p:txBody>
      </p:sp>
      <p:pic>
        <p:nvPicPr>
          <p:cNvPr id="13317" name="Picture 3" descr="C:\Users\Fflur\Pictures\Microsoft Clip Organizer\j03551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3643313"/>
            <a:ext cx="36480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7188" y="4786313"/>
            <a:ext cx="6143625" cy="1662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/>
              <a:t>Cwestiwn</a:t>
            </a:r>
            <a:r>
              <a:rPr lang="en-GB" sz="2000" dirty="0"/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/>
              <a:t>Sut</a:t>
            </a:r>
            <a:r>
              <a:rPr lang="en-GB" sz="2400" b="1" dirty="0"/>
              <a:t> </a:t>
            </a:r>
            <a:r>
              <a:rPr lang="en-GB" sz="2400" b="1" dirty="0" err="1"/>
              <a:t>mae’r</a:t>
            </a:r>
            <a:r>
              <a:rPr lang="en-GB" sz="2400" b="1" dirty="0"/>
              <a:t> </a:t>
            </a:r>
            <a:r>
              <a:rPr lang="en-GB" sz="2400" b="1" dirty="0" err="1"/>
              <a:t>tywydd</a:t>
            </a:r>
            <a:r>
              <a:rPr lang="en-GB" sz="2400" b="1" dirty="0"/>
              <a:t> </a:t>
            </a:r>
            <a:r>
              <a:rPr lang="en-GB" sz="2400" b="1" dirty="0" err="1"/>
              <a:t>heddiw</a:t>
            </a:r>
            <a:r>
              <a:rPr lang="en-GB" sz="2400" b="1" dirty="0"/>
              <a:t>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i="1" dirty="0"/>
              <a:t>– What’s the weather like today?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285750" y="6858000"/>
            <a:ext cx="6143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‘It’ doesn’t exist </a:t>
            </a:r>
            <a:r>
              <a:rPr lang="en-GB" i="1">
                <a:latin typeface="Comic Sans MS" pitchFamily="66" charset="0"/>
              </a:rPr>
              <a:t>yn Gymraeg</a:t>
            </a:r>
            <a:r>
              <a:rPr lang="en-GB">
                <a:latin typeface="Comic Sans MS" pitchFamily="66" charset="0"/>
              </a:rPr>
              <a:t>, everything is either </a:t>
            </a:r>
          </a:p>
          <a:p>
            <a:pPr algn="ctr"/>
            <a:r>
              <a:rPr lang="en-GB">
                <a:solidFill>
                  <a:srgbClr val="0070C0"/>
                </a:solidFill>
                <a:latin typeface="Comic Sans MS" pitchFamily="66" charset="0"/>
              </a:rPr>
              <a:t>‘he’ </a:t>
            </a:r>
            <a:r>
              <a:rPr lang="en-GB" b="1">
                <a:solidFill>
                  <a:srgbClr val="0070C0"/>
                </a:solidFill>
                <a:latin typeface="Comic Sans MS" pitchFamily="66" charset="0"/>
              </a:rPr>
              <a:t>(‘fo’) </a:t>
            </a:r>
            <a:r>
              <a:rPr lang="en-GB">
                <a:latin typeface="Comic Sans MS" pitchFamily="66" charset="0"/>
              </a:rPr>
              <a:t>or 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‘she’ </a:t>
            </a:r>
            <a:r>
              <a:rPr lang="en-GB" b="1">
                <a:solidFill>
                  <a:srgbClr val="FF0000"/>
                </a:solidFill>
                <a:latin typeface="Comic Sans MS" pitchFamily="66" charset="0"/>
              </a:rPr>
              <a:t>(‘hi’).</a:t>
            </a: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The weather </a:t>
            </a:r>
            <a:r>
              <a:rPr lang="en-GB" i="1">
                <a:latin typeface="Comic Sans MS" pitchFamily="66" charset="0"/>
              </a:rPr>
              <a:t>(tywydd) </a:t>
            </a:r>
            <a:r>
              <a:rPr lang="en-GB">
                <a:latin typeface="Comic Sans MS" pitchFamily="66" charset="0"/>
              </a:rPr>
              <a:t>is 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feminine</a:t>
            </a:r>
            <a:r>
              <a:rPr lang="en-GB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0" y="0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omic Sans MS" pitchFamily="66" charset="0"/>
              </a:rPr>
              <a:t>Sut mae’r tywydd heddiw?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313" y="428625"/>
          <a:ext cx="6357937" cy="8429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91"/>
                <a:gridCol w="3178991"/>
              </a:tblGrid>
              <a:tr h="1685937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braf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sych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boeth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chwythu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ddiflas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wlyb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bwrw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glaw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oer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bwrw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eira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stormus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4358" name="Picture 2" descr="C:\Users\Fflur\Pictures\Microsoft Clip Organizer\j04283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071563"/>
            <a:ext cx="121602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3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500063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4" descr="C:\Users\Fflur\Pictures\Microsoft Clip Organizer\j043556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3" y="857250"/>
            <a:ext cx="1628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5" descr="C:\Users\Fflur\Pictures\Microsoft Clip Organizer\j042448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2500313"/>
            <a:ext cx="1247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Picture 3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50" y="2357438"/>
            <a:ext cx="5857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Picture 6" descr="C:\Users\Fflur\Pictures\Microsoft Clip Organizer\bd05216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5" y="2571750"/>
            <a:ext cx="150018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Picture 8" descr="C:\Users\Fflur\Pictures\Microsoft Clip Organizer\j0441525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0" y="4286250"/>
            <a:ext cx="1093788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9" descr="C:\Users\Fflur\Pictures\Microsoft Clip Organizer\so01240_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6250" y="4286250"/>
            <a:ext cx="170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10" descr="C:\Users\Fflur\Pictures\Microsoft Clip Organizer\j0363606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00188" y="5929313"/>
            <a:ext cx="7143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11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5929313"/>
            <a:ext cx="931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8" name="Picture 13" descr="C:\Users\Fflur\Pictures\Microsoft Clip Organizer\j0436383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071563" y="7572375"/>
            <a:ext cx="13287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14" descr="C:\Users\Fflur\Pictures\Microsoft Clip Organizer\na01236_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29125" y="7643813"/>
            <a:ext cx="11191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Y TREIGLAD MEDDAL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00063"/>
            <a:ext cx="68580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Comic Sans MS" pitchFamily="66" charset="0"/>
              </a:rPr>
              <a:t>Yn </a:t>
            </a:r>
            <a:r>
              <a:rPr lang="en-GB" sz="1600">
                <a:latin typeface="Comic Sans MS" pitchFamily="66" charset="0"/>
                <a:ea typeface="Calibri" pitchFamily="34" charset="0"/>
                <a:cs typeface="Comic Sans MS" pitchFamily="66" charset="0"/>
              </a:rPr>
              <a:t>or</a:t>
            </a:r>
            <a:r>
              <a:rPr lang="en-GB" sz="1400">
                <a:latin typeface="Comic Sans MS" pitchFamily="66" charset="0"/>
                <a:ea typeface="Calibri" pitchFamily="34" charset="0"/>
                <a:cs typeface="Comic Sans MS" pitchFamily="66" charset="0"/>
              </a:rPr>
              <a:t>  </a:t>
            </a:r>
            <a:r>
              <a:rPr lang="en-GB" b="1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Comic Sans MS" pitchFamily="66" charset="0"/>
              </a:rPr>
              <a:t>‘n </a:t>
            </a:r>
            <a:r>
              <a:rPr lang="en-GB" sz="1600">
                <a:latin typeface="Comic Sans MS" pitchFamily="66" charset="0"/>
                <a:ea typeface="Calibri" pitchFamily="34" charset="0"/>
                <a:cs typeface="Comic Sans MS" pitchFamily="66" charset="0"/>
              </a:rPr>
              <a:t>trigger a </a:t>
            </a:r>
            <a:r>
              <a:rPr lang="en-GB" sz="1600" b="1">
                <a:latin typeface="Comic Sans MS" pitchFamily="66" charset="0"/>
                <a:ea typeface="Calibri" pitchFamily="34" charset="0"/>
                <a:cs typeface="Comic Sans MS" pitchFamily="66" charset="0"/>
              </a:rPr>
              <a:t>Soft Mutation (Treiglad Meddal) </a:t>
            </a:r>
            <a:r>
              <a:rPr lang="en-GB" sz="1600">
                <a:latin typeface="Comic Sans MS" pitchFamily="66" charset="0"/>
                <a:ea typeface="Calibri" pitchFamily="34" charset="0"/>
                <a:cs typeface="Comic Sans MS" pitchFamily="66" charset="0"/>
              </a:rPr>
              <a:t>in </a:t>
            </a:r>
          </a:p>
          <a:p>
            <a:pPr algn="ctr">
              <a:lnSpc>
                <a:spcPct val="150000"/>
              </a:lnSpc>
            </a:pPr>
            <a:r>
              <a:rPr lang="en-GB" sz="1600">
                <a:latin typeface="Comic Sans MS" pitchFamily="66" charset="0"/>
                <a:ea typeface="Calibri" pitchFamily="34" charset="0"/>
                <a:cs typeface="Comic Sans MS" pitchFamily="66" charset="0"/>
              </a:rPr>
              <a:t>adjectives  (describing words) that start with the letter</a:t>
            </a:r>
          </a:p>
          <a:p>
            <a:pPr algn="ctr">
              <a:lnSpc>
                <a:spcPct val="150000"/>
              </a:lnSpc>
            </a:pPr>
            <a:r>
              <a:rPr lang="en-GB" sz="1600">
                <a:latin typeface="Comic Sans MS" pitchFamily="66" charset="0"/>
                <a:ea typeface="Calibri" pitchFamily="34" charset="0"/>
                <a:cs typeface="Comic Sans MS" pitchFamily="66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Comic Sans MS" pitchFamily="66" charset="0"/>
              </a:rPr>
              <a:t>P, T, C, B, D, G, Ll, M or Rh</a:t>
            </a:r>
            <a:r>
              <a:rPr lang="en-GB" sz="1600">
                <a:latin typeface="Comic Sans MS" pitchFamily="66" charset="0"/>
                <a:ea typeface="Calibri" pitchFamily="34" charset="0"/>
                <a:cs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600">
                <a:latin typeface="Comic Sans MS" pitchFamily="66" charset="0"/>
                <a:ea typeface="Calibri" pitchFamily="34" charset="0"/>
              </a:rPr>
              <a:t>e.g. Mae hi’n </a:t>
            </a:r>
            <a:r>
              <a:rPr lang="en-GB" sz="1600" b="1" u="sng">
                <a:latin typeface="Comic Sans MS" pitchFamily="66" charset="0"/>
                <a:ea typeface="Calibri" pitchFamily="34" charset="0"/>
              </a:rPr>
              <a:t>b</a:t>
            </a:r>
            <a:r>
              <a:rPr lang="en-GB" sz="1600">
                <a:latin typeface="Comic Sans MS" pitchFamily="66" charset="0"/>
                <a:ea typeface="Calibri" pitchFamily="34" charset="0"/>
              </a:rPr>
              <a:t>oeth	(poeth &gt; boeth)</a:t>
            </a:r>
          </a:p>
        </p:txBody>
      </p:sp>
      <p:pic>
        <p:nvPicPr>
          <p:cNvPr id="15363" name="Picture 2" descr="C:\Users\Fflur\Pictures\Microsoft Clip Organizer\j03551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571750"/>
            <a:ext cx="1966913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286125"/>
            <a:ext cx="6572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Kristen ITC" pitchFamily="66" charset="0"/>
              </a:rPr>
              <a:t>Mae hi’n bwrw glaw!</a:t>
            </a:r>
          </a:p>
          <a:p>
            <a:pPr algn="ctr"/>
            <a:endParaRPr lang="en-GB">
              <a:latin typeface="Calibri" pitchFamily="34" charset="0"/>
            </a:endParaRPr>
          </a:p>
          <a:p>
            <a:pPr algn="ctr"/>
            <a:r>
              <a:rPr lang="en-GB">
                <a:latin typeface="Calibri" pitchFamily="34" charset="0"/>
              </a:rPr>
              <a:t>Doing words </a:t>
            </a:r>
            <a:r>
              <a:rPr lang="en-GB" b="1">
                <a:solidFill>
                  <a:srgbClr val="FF6600"/>
                </a:solidFill>
                <a:latin typeface="Calibri" pitchFamily="34" charset="0"/>
              </a:rPr>
              <a:t>(verbs) </a:t>
            </a:r>
            <a:r>
              <a:rPr lang="en-GB">
                <a:latin typeface="Calibri" pitchFamily="34" charset="0"/>
              </a:rPr>
              <a:t>stay as they are after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yn</a:t>
            </a:r>
            <a:r>
              <a:rPr lang="en-GB" b="1">
                <a:latin typeface="Calibri" pitchFamily="34" charset="0"/>
              </a:rPr>
              <a:t>.</a:t>
            </a:r>
            <a:endParaRPr lang="en-GB">
              <a:latin typeface="Calibri" pitchFamily="34" charset="0"/>
            </a:endParaRPr>
          </a:p>
        </p:txBody>
      </p:sp>
      <p:pic>
        <p:nvPicPr>
          <p:cNvPr id="15365" name="Picture 2" descr="C:\Users\Fflur\Pictures\Microsoft Clip Organizer\j03551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4786313"/>
            <a:ext cx="1966912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" descr="C:\Users\Fflur\Pictures\Microsoft Clip Organizer\j040787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7286625"/>
            <a:ext cx="1063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8625" y="5429250"/>
            <a:ext cx="6072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You will often hear people say </a:t>
            </a:r>
            <a:r>
              <a:rPr lang="en-GB" b="1">
                <a:solidFill>
                  <a:srgbClr val="FF0000"/>
                </a:solidFill>
                <a:latin typeface="Comic Sans MS" pitchFamily="66" charset="0"/>
              </a:rPr>
              <a:t>Mae’n</a:t>
            </a:r>
            <a:r>
              <a:rPr lang="en-GB" b="1">
                <a:latin typeface="Comic Sans MS" pitchFamily="66" charset="0"/>
              </a:rPr>
              <a:t> </a:t>
            </a:r>
            <a:r>
              <a:rPr lang="en-GB">
                <a:latin typeface="Comic Sans MS" pitchFamily="66" charset="0"/>
              </a:rPr>
              <a:t>instead of </a:t>
            </a:r>
            <a:r>
              <a:rPr lang="en-GB" b="1">
                <a:solidFill>
                  <a:srgbClr val="FF0000"/>
                </a:solidFill>
                <a:latin typeface="Comic Sans MS" pitchFamily="66" charset="0"/>
              </a:rPr>
              <a:t>Mae hi’n</a:t>
            </a:r>
            <a:r>
              <a:rPr lang="en-GB" b="1">
                <a:latin typeface="Comic Sans MS" pitchFamily="66" charset="0"/>
              </a:rPr>
              <a:t>, </a:t>
            </a:r>
            <a:r>
              <a:rPr lang="en-GB">
                <a:latin typeface="Comic Sans MS" pitchFamily="66" charset="0"/>
              </a:rPr>
              <a:t>when conversing in Welsh. </a:t>
            </a:r>
          </a:p>
          <a:p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Either is acceptable.</a:t>
            </a:r>
            <a:endParaRPr lang="en-GB">
              <a:latin typeface="Calibri" pitchFamily="34" charset="0"/>
            </a:endParaRP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642938" y="6929438"/>
            <a:ext cx="5500687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Mae’n braf.</a:t>
            </a:r>
          </a:p>
          <a:p>
            <a:pPr algn="ctr"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Mae’n bwrw glaw.</a:t>
            </a:r>
          </a:p>
          <a:p>
            <a:pPr algn="ctr"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Mae’n stormus.</a:t>
            </a:r>
          </a:p>
          <a:p>
            <a:pPr algn="ctr"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Mae’n oer.</a:t>
            </a:r>
          </a:p>
        </p:txBody>
      </p:sp>
      <p:pic>
        <p:nvPicPr>
          <p:cNvPr id="15369" name="Picture 4" descr="C:\Users\Fflur\Pictures\Microsoft Clip Organizer\na01193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7072313"/>
            <a:ext cx="1119187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i="1"/>
              <a:t>Weithiau </a:t>
            </a:r>
            <a:r>
              <a:rPr lang="en-GB"/>
              <a:t>(sometimes)</a:t>
            </a:r>
            <a:r>
              <a:rPr lang="en-GB" i="1"/>
              <a:t>,</a:t>
            </a:r>
            <a:r>
              <a:rPr lang="en-GB"/>
              <a:t> you might hear this question asked aswell: </a:t>
            </a:r>
            <a:endParaRPr lang="en-GB" i="1"/>
          </a:p>
        </p:txBody>
      </p:sp>
      <p:sp>
        <p:nvSpPr>
          <p:cNvPr id="3" name="TextBox 2"/>
          <p:cNvSpPr txBox="1"/>
          <p:nvPr/>
        </p:nvSpPr>
        <p:spPr>
          <a:xfrm>
            <a:off x="1643063" y="428625"/>
            <a:ext cx="3286125" cy="20621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Mae </a:t>
            </a:r>
            <a:r>
              <a:rPr lang="en-GB" dirty="0" err="1">
                <a:latin typeface="Comic Sans MS" pitchFamily="66" charset="0"/>
              </a:rPr>
              <a:t>hi’n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u="sng" dirty="0" err="1">
                <a:latin typeface="Comic Sans MS" pitchFamily="66" charset="0"/>
              </a:rPr>
              <a:t>braf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b="1" dirty="0" err="1">
                <a:solidFill>
                  <a:srgbClr val="FF0000"/>
                </a:solidFill>
                <a:latin typeface="Comic Sans MS" pitchFamily="66" charset="0"/>
              </a:rPr>
              <a:t>tydy</a:t>
            </a:r>
            <a:r>
              <a:rPr lang="en-GB" dirty="0">
                <a:latin typeface="Comic Sans MS" pitchFamily="66" charset="0"/>
              </a:rPr>
              <a:t>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Mae </a:t>
            </a:r>
            <a:r>
              <a:rPr lang="en-GB" dirty="0" err="1">
                <a:latin typeface="Comic Sans MS" pitchFamily="66" charset="0"/>
              </a:rPr>
              <a:t>hi’n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u="sng" dirty="0" err="1">
                <a:latin typeface="Comic Sans MS" pitchFamily="66" charset="0"/>
              </a:rPr>
              <a:t>oer</a:t>
            </a:r>
            <a:r>
              <a:rPr lang="en-GB" u="sng" dirty="0">
                <a:latin typeface="Comic Sans MS" pitchFamily="66" charset="0"/>
              </a:rPr>
              <a:t>,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Comic Sans MS" pitchFamily="66" charset="0"/>
              </a:rPr>
              <a:t>tydy</a:t>
            </a:r>
            <a:r>
              <a:rPr lang="en-GB" dirty="0">
                <a:latin typeface="Comic Sans MS" pitchFamily="66" charset="0"/>
              </a:rPr>
              <a:t>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Mae </a:t>
            </a:r>
            <a:r>
              <a:rPr lang="en-GB" dirty="0" err="1">
                <a:latin typeface="Comic Sans MS" pitchFamily="66" charset="0"/>
              </a:rPr>
              <a:t>hi’n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u="sng" dirty="0" err="1">
                <a:latin typeface="Comic Sans MS" pitchFamily="66" charset="0"/>
              </a:rPr>
              <a:t>ddiflas</a:t>
            </a:r>
            <a:r>
              <a:rPr lang="en-GB" u="sng" dirty="0">
                <a:latin typeface="Comic Sans MS" pitchFamily="66" charset="0"/>
              </a:rPr>
              <a:t>,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Comic Sans MS" pitchFamily="66" charset="0"/>
              </a:rPr>
              <a:t>tydy</a:t>
            </a:r>
            <a:r>
              <a:rPr lang="en-GB" dirty="0">
                <a:latin typeface="Comic Sans MS" pitchFamily="66" charset="0"/>
              </a:rPr>
              <a:t>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Mae </a:t>
            </a:r>
            <a:r>
              <a:rPr lang="en-GB" dirty="0" err="1">
                <a:latin typeface="Comic Sans MS" pitchFamily="66" charset="0"/>
              </a:rPr>
              <a:t>hi’n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u="sng" dirty="0" err="1">
                <a:latin typeface="Comic Sans MS" pitchFamily="66" charset="0"/>
              </a:rPr>
              <a:t>wyntog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b="1" dirty="0" err="1">
                <a:solidFill>
                  <a:srgbClr val="FF0000"/>
                </a:solidFill>
                <a:latin typeface="Comic Sans MS" pitchFamily="66" charset="0"/>
              </a:rPr>
              <a:t>tydy</a:t>
            </a:r>
            <a:r>
              <a:rPr lang="en-GB" dirty="0">
                <a:latin typeface="Comic Sans MS" pitchFamily="66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Comic Sans MS" pitchFamily="66" charset="0"/>
            </a:endParaRPr>
          </a:p>
        </p:txBody>
      </p:sp>
      <p:pic>
        <p:nvPicPr>
          <p:cNvPr id="16387" name="Picture 3" descr="C:\Users\Fflur\Pictures\Microsoft Clip Organizer\na0119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428625"/>
            <a:ext cx="4794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C:\Users\Fflur\Pictures\Microsoft Clip Organizer\j042983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928688"/>
            <a:ext cx="35718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C:\Users\Fflur\Pictures\Microsoft Clip Organizer\j042384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1357313"/>
            <a:ext cx="339725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C:\Users\Fflur\Pictures\Microsoft Clip Organizer\bd05216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135485">
            <a:off x="4206875" y="1811338"/>
            <a:ext cx="676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0" y="2643188"/>
            <a:ext cx="6858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Ateb:</a:t>
            </a:r>
          </a:p>
          <a:p>
            <a:pPr algn="ctr"/>
            <a:endParaRPr lang="en-GB">
              <a:latin typeface="Calibri" pitchFamily="34" charset="0"/>
            </a:endParaRPr>
          </a:p>
          <a:p>
            <a:pPr algn="ctr"/>
            <a:r>
              <a:rPr lang="en-GB" b="1">
                <a:latin typeface="Calibri" pitchFamily="34" charset="0"/>
              </a:rPr>
              <a:t>Ydy, mae hi’n ... </a:t>
            </a:r>
            <a:r>
              <a:rPr lang="en-GB">
                <a:latin typeface="Calibri" pitchFamily="34" charset="0"/>
              </a:rPr>
              <a:t>= Yes, it is ...</a:t>
            </a:r>
          </a:p>
          <a:p>
            <a:pPr algn="ctr"/>
            <a:endParaRPr lang="en-GB">
              <a:latin typeface="Calibri" pitchFamily="34" charset="0"/>
            </a:endParaRPr>
          </a:p>
          <a:p>
            <a:pPr algn="ctr"/>
            <a:r>
              <a:rPr lang="en-GB" b="1">
                <a:latin typeface="Calibri" pitchFamily="34" charset="0"/>
              </a:rPr>
              <a:t>Nac ydi, mae hi’n .. </a:t>
            </a:r>
            <a:r>
              <a:rPr lang="en-GB">
                <a:latin typeface="Calibri" pitchFamily="34" charset="0"/>
              </a:rPr>
              <a:t>= No, it’s ...</a:t>
            </a:r>
          </a:p>
        </p:txBody>
      </p:sp>
      <p:pic>
        <p:nvPicPr>
          <p:cNvPr id="16392" name="Picture 2" descr="C:\Users\Fflur\Pictures\Microsoft Clip Organizer\j0424466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75" y="3133725"/>
            <a:ext cx="584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3" descr="C:\Users\Fflur\Pictures\Microsoft Clip Organizer\j042446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38" y="3714750"/>
            <a:ext cx="56197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4" descr="C:\Users\Fflur\Pictures\Microsoft Clip Organizer\j0441735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679763">
            <a:off x="609600" y="4252913"/>
            <a:ext cx="1217613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4" descr="C:\Users\Fflur\Pictures\Microsoft Clip Organizer\j0441735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679763">
            <a:off x="2681288" y="4252913"/>
            <a:ext cx="1217612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4" descr="C:\Users\Fflur\Pictures\Microsoft Clip Organizer\j0441735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679763">
            <a:off x="4895850" y="4181475"/>
            <a:ext cx="12176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285750" y="5929313"/>
            <a:ext cx="6143625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A: Helo Ffion! Sut wyt ti?</a:t>
            </a:r>
          </a:p>
          <a:p>
            <a:pPr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B: Bore da! Da iawn, diolch. A tithau?</a:t>
            </a:r>
          </a:p>
          <a:p>
            <a:pPr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A: Iawn, diolch. Mae hi’n braf, tydy?</a:t>
            </a:r>
          </a:p>
          <a:p>
            <a:pPr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B: Ydi, mae hi’n braf! Bendigedig!</a:t>
            </a:r>
          </a:p>
          <a:p>
            <a:pPr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A: Hwyl.</a:t>
            </a:r>
          </a:p>
          <a:p>
            <a:pPr>
              <a:lnSpc>
                <a:spcPct val="150000"/>
              </a:lnSpc>
            </a:pPr>
            <a:r>
              <a:rPr lang="en-GB">
                <a:latin typeface="Calibri" pitchFamily="34" charset="0"/>
              </a:rPr>
              <a:t>B: Hwyl fawr!</a:t>
            </a:r>
          </a:p>
        </p:txBody>
      </p: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0" y="5500688"/>
            <a:ext cx="6000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>
                <a:latin typeface="Calibri" pitchFamily="34" charset="0"/>
              </a:rPr>
              <a:t>Adref, </a:t>
            </a:r>
            <a:r>
              <a:rPr lang="en-GB">
                <a:latin typeface="Calibri" pitchFamily="34" charset="0"/>
              </a:rPr>
              <a:t>practice the following </a:t>
            </a:r>
            <a:r>
              <a:rPr lang="en-GB" i="1">
                <a:latin typeface="Calibri" pitchFamily="34" charset="0"/>
              </a:rPr>
              <a:t>deialog:</a:t>
            </a:r>
          </a:p>
        </p:txBody>
      </p:sp>
      <p:pic>
        <p:nvPicPr>
          <p:cNvPr id="16399" name="Picture 5" descr="C:\Users\Fflur\Pictures\Microsoft Clip Organizer\j0141207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0" y="7500938"/>
            <a:ext cx="8080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0" y="0"/>
            <a:ext cx="68580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>
                <a:latin typeface="Calibri" pitchFamily="34" charset="0"/>
              </a:rPr>
              <a:t>Hefyd, </a:t>
            </a:r>
            <a:r>
              <a:rPr lang="en-GB">
                <a:latin typeface="Calibri" pitchFamily="34" charset="0"/>
              </a:rPr>
              <a:t>you might like to ask:</a:t>
            </a:r>
          </a:p>
          <a:p>
            <a:endParaRPr lang="en-GB" i="1">
              <a:latin typeface="Calibri" pitchFamily="34" charset="0"/>
            </a:endParaRPr>
          </a:p>
          <a:p>
            <a:pPr algn="ctr"/>
            <a:r>
              <a:rPr lang="en-GB" sz="2400" b="1">
                <a:latin typeface="Comic Sans MS" pitchFamily="66" charset="0"/>
              </a:rPr>
              <a:t>Ydi hi’n </a:t>
            </a:r>
            <a:r>
              <a:rPr lang="en-GB" sz="2400" b="1" u="sng">
                <a:latin typeface="Comic Sans MS" pitchFamily="66" charset="0"/>
              </a:rPr>
              <a:t>braf</a:t>
            </a:r>
            <a:r>
              <a:rPr lang="en-GB" sz="2400" b="1">
                <a:latin typeface="Comic Sans MS" pitchFamily="66" charset="0"/>
              </a:rPr>
              <a:t>?</a:t>
            </a:r>
          </a:p>
          <a:p>
            <a:pPr algn="ctr">
              <a:buFontTx/>
              <a:buChar char="-"/>
            </a:pPr>
            <a:r>
              <a:rPr lang="en-GB" sz="2000" i="1">
                <a:latin typeface="Calibri" pitchFamily="34" charset="0"/>
              </a:rPr>
              <a:t>Is it f</a:t>
            </a:r>
            <a:r>
              <a:rPr lang="en-GB" sz="2000" i="1" u="sng">
                <a:latin typeface="Calibri" pitchFamily="34" charset="0"/>
              </a:rPr>
              <a:t>ine</a:t>
            </a:r>
            <a:r>
              <a:rPr lang="en-GB" sz="2000" i="1">
                <a:latin typeface="Calibri" pitchFamily="34" charset="0"/>
              </a:rPr>
              <a:t>?</a:t>
            </a:r>
          </a:p>
          <a:p>
            <a:pPr algn="ctr">
              <a:buFontTx/>
              <a:buChar char="-"/>
            </a:pPr>
            <a:endParaRPr lang="en-GB" sz="2000" i="1">
              <a:latin typeface="Calibri" pitchFamily="34" charset="0"/>
            </a:endParaRPr>
          </a:p>
          <a:p>
            <a:r>
              <a:rPr lang="en-GB" i="1">
                <a:latin typeface="Calibri" pitchFamily="34" charset="0"/>
              </a:rPr>
              <a:t>Ateb:</a:t>
            </a:r>
          </a:p>
          <a:p>
            <a:pPr algn="ctr"/>
            <a:r>
              <a:rPr lang="en-GB" b="1" i="1">
                <a:latin typeface="Calibri" pitchFamily="34" charset="0"/>
              </a:rPr>
              <a:t>Ydi, mae hi’n ...</a:t>
            </a:r>
            <a:r>
              <a:rPr lang="en-GB" i="1">
                <a:latin typeface="Calibri" pitchFamily="34" charset="0"/>
              </a:rPr>
              <a:t> = Yes, it’s ....</a:t>
            </a:r>
          </a:p>
          <a:p>
            <a:pPr algn="ctr"/>
            <a:endParaRPr lang="en-GB" i="1">
              <a:latin typeface="Calibri" pitchFamily="34" charset="0"/>
            </a:endParaRPr>
          </a:p>
          <a:p>
            <a:pPr algn="ctr"/>
            <a:r>
              <a:rPr lang="en-GB" b="1" i="1">
                <a:latin typeface="Calibri" pitchFamily="34" charset="0"/>
              </a:rPr>
              <a:t>Nac ydi, mae hi’n ... </a:t>
            </a:r>
            <a:r>
              <a:rPr lang="en-GB" i="1">
                <a:latin typeface="Calibri" pitchFamily="34" charset="0"/>
              </a:rPr>
              <a:t>= No, it’s ....</a:t>
            </a:r>
            <a:endParaRPr lang="en-GB" sz="1600" i="1">
              <a:latin typeface="Calibri" pitchFamily="34" charset="0"/>
            </a:endParaRPr>
          </a:p>
        </p:txBody>
      </p:sp>
      <p:pic>
        <p:nvPicPr>
          <p:cNvPr id="17410" name="Picture 2" descr="C:\Users\Fflur\Pictures\Microsoft Clip Organizer\j042806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857375"/>
            <a:ext cx="6429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Users\Fflur\Pictures\Microsoft Clip Organizer\j042446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2357438"/>
            <a:ext cx="490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328612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Picture 4" descr="C:\Users\Fflur\Pictures\Microsoft Clip Organizer\j043386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3250"/>
            <a:ext cx="1357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928813" y="3429000"/>
            <a:ext cx="350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Kristen ITC" pitchFamily="66" charset="0"/>
              </a:rPr>
              <a:t>Nodiadau / Notes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0" y="0"/>
            <a:ext cx="6858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Gwaith Cartref</a:t>
            </a:r>
          </a:p>
          <a:p>
            <a:pPr algn="ctr"/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Fill in the following table for the </a:t>
            </a:r>
            <a:r>
              <a:rPr lang="en-GB" i="1">
                <a:latin typeface="Calibri" pitchFamily="34" charset="0"/>
              </a:rPr>
              <a:t>wythnos</a:t>
            </a:r>
            <a:r>
              <a:rPr lang="en-GB">
                <a:latin typeface="Calibri" pitchFamily="34" charset="0"/>
              </a:rPr>
              <a:t>:</a:t>
            </a:r>
          </a:p>
          <a:p>
            <a:endParaRPr lang="en-GB">
              <a:latin typeface="Calibri" pitchFamily="34" charset="0"/>
            </a:endParaRPr>
          </a:p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000125"/>
          <a:ext cx="6786563" cy="7929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14586"/>
              </a:tblGrid>
              <a:tr h="99120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Diwrnod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Bore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P’nawn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Sul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             Mae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baseline="0" dirty="0" err="1" smtClean="0">
                          <a:latin typeface="Comic Sans MS" pitchFamily="66" charset="0"/>
                        </a:rPr>
                        <a:t>hi’n</a:t>
                      </a:r>
                      <a:endParaRPr lang="en-GB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baseline="0" dirty="0" smtClean="0">
                          <a:latin typeface="Comic Sans MS" pitchFamily="66" charset="0"/>
                        </a:rPr>
                        <a:t>  </a:t>
                      </a:r>
                      <a:r>
                        <a:rPr lang="en-GB" baseline="0" dirty="0" err="1" smtClean="0">
                          <a:latin typeface="Comic Sans MS" pitchFamily="66" charset="0"/>
                        </a:rPr>
                        <a:t>b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raf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.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baseline="0" dirty="0" err="1" smtClean="0">
                          <a:latin typeface="Comic Sans MS" pitchFamily="66" charset="0"/>
                        </a:rPr>
                        <a:t>Llun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Mawrth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Mercher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Iau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Gwener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Sadwrn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472" name="Picture 2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071688"/>
            <a:ext cx="7794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3" name="Picture 2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8072438"/>
            <a:ext cx="7794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4" name="Picture 4" descr="C:\Users\Fflur\Pictures\Microsoft Clip Organizer\j023218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13225"/>
            <a:ext cx="7143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5" name="Picture 5" descr="C:\Users\Fflur\Pictures\Microsoft Clip Organizer\j041362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2116138"/>
            <a:ext cx="5715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6" name="Picture 6" descr="C:\Users\Fflur\Pictures\Microsoft Clip Organizer\j023793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000375"/>
            <a:ext cx="78581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7" name="Picture 7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3071813"/>
            <a:ext cx="8937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8" name="Picture 8" descr="C:\Users\Fflur\Pictures\Microsoft Clip Organizer\j038717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38" y="40005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9" name="Picture 9" descr="C:\Users\Fflur\Pictures\Microsoft Clip Organizer\j0431597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57438" y="5929313"/>
            <a:ext cx="10318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0" name="Picture 10" descr="C:\Users\Fflur\Pictures\Microsoft Clip Organizer\j0279350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8" y="7000875"/>
            <a:ext cx="7239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1" name="Picture 12" descr="C:\Users\Fflur\Pictures\Microsoft Clip Organizer\so01495_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7964488"/>
            <a:ext cx="8572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2" name="Picture 13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57438" y="7000875"/>
            <a:ext cx="698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3" name="Picture 14" descr="C:\Users\Fflur\Pictures\Microsoft Clip Organizer\j0425798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0" y="6072188"/>
            <a:ext cx="785813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4" name="Picture 15" descr="C:\Users\Fflur\Pictures\Microsoft Clip Organizer\j0441525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28875" y="5000625"/>
            <a:ext cx="80962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5" name="Picture 16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5072063"/>
            <a:ext cx="7699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0" y="0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Now look at the following example, then answer the questions about each of the pictures shown below.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88" y="785813"/>
          <a:ext cx="6072187" cy="8072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3429024"/>
              </a:tblGrid>
              <a:tr h="1345416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Ydy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braf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heddiw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n-GB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Nac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ydy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mae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hi’n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bwrw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glaw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oer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bwrw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glaw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4.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ddiflas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5.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hi’n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oer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heddiw</a:t>
                      </a:r>
                      <a:r>
                        <a:rPr lang="en-GB" baseline="0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6.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wyntog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9481" name="Picture 4" descr="C:\Users\Fflur\Pictures\Microsoft Clip Organizer\AG00501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857250"/>
            <a:ext cx="14255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Picture 5" descr="C:\Users\Fflur\Pictures\Microsoft Clip Organizer\j04244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2428875"/>
            <a:ext cx="11334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3" name="Picture 6" descr="C:\Users\Fflur\Pictures\Microsoft Clip Organizer\j029383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2500313"/>
            <a:ext cx="1008063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357298" y="2571736"/>
            <a:ext cx="5293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+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9485" name="Picture 7" descr="C:\Users\Fflur\Pictures\Microsoft Clip Organizer\j028894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143625"/>
            <a:ext cx="12096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6" name="Picture 8" descr="C:\Users\Fflur\Pictures\Microsoft Clip Organizer\j0366428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50" y="7858125"/>
            <a:ext cx="922338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" name="Picture 9" descr="C:\Users\Fflur\Pictures\Microsoft Clip Organizer\na00969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7786688"/>
            <a:ext cx="1755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8" name="Picture 10" descr="C:\Users\Fflur\Pictures\Microsoft Clip Organizer\j0429815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63" y="4714875"/>
            <a:ext cx="14287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9" name="Picture 11" descr="C:\Users\Fflur\Pictures\Microsoft Clip Organizer\j0199249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50" y="3500438"/>
            <a:ext cx="154781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335</Words>
  <Application>Microsoft Office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Comic Sans MS</vt:lpstr>
      <vt:lpstr>Kristen ITC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Fflur</dc:creator>
  <cp:lastModifiedBy>Welsh Joint Education Committee</cp:lastModifiedBy>
  <cp:revision>30</cp:revision>
  <dcterms:created xsi:type="dcterms:W3CDTF">2009-10-24T16:11:48Z</dcterms:created>
  <dcterms:modified xsi:type="dcterms:W3CDTF">2011-05-10T11:53:49Z</dcterms:modified>
</cp:coreProperties>
</file>